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529" r:id="rId4"/>
    <p:sldId id="531" r:id="rId5"/>
    <p:sldId id="276" r:id="rId6"/>
    <p:sldId id="277" r:id="rId7"/>
    <p:sldId id="505" r:id="rId8"/>
    <p:sldId id="507" r:id="rId9"/>
    <p:sldId id="508" r:id="rId10"/>
    <p:sldId id="517" r:id="rId11"/>
    <p:sldId id="503" r:id="rId12"/>
    <p:sldId id="509" r:id="rId13"/>
    <p:sldId id="511" r:id="rId14"/>
    <p:sldId id="512" r:id="rId15"/>
    <p:sldId id="513" r:id="rId16"/>
    <p:sldId id="514" r:id="rId17"/>
    <p:sldId id="516" r:id="rId18"/>
    <p:sldId id="515" r:id="rId19"/>
    <p:sldId id="518" r:id="rId20"/>
    <p:sldId id="520" r:id="rId21"/>
    <p:sldId id="519" r:id="rId22"/>
    <p:sldId id="521" r:id="rId23"/>
    <p:sldId id="522" r:id="rId24"/>
    <p:sldId id="523" r:id="rId25"/>
    <p:sldId id="525" r:id="rId26"/>
    <p:sldId id="526" r:id="rId27"/>
    <p:sldId id="527" r:id="rId28"/>
    <p:sldId id="528" r:id="rId29"/>
    <p:sldId id="274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ed, Faizan" initials="J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5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0T20:38:13.41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1" dt="2020-02-10T20:38:17.911" idx="2">
    <p:pos x="106" y="1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54161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swc2018.semanticweb.org/panel-enterprise-scale-knowledge-graphs/index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c-isi-i2.github.io/KDD17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6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0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2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0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B51F-386D-2C41-BB44-5F3C5C305E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Iswc</a:t>
            </a:r>
            <a:r>
              <a:rPr lang="en-US" dirty="0"/>
              <a:t> 18: </a:t>
            </a:r>
            <a:r>
              <a:rPr lang="en-US" dirty="0">
                <a:hlinkClick r:id="rId3"/>
              </a:rPr>
              <a:t>http://iswc2018.semanticweb.org/panel-enterprise-scale-knowledge-graphs/index.html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EB51F-386D-2C41-BB44-5F3C5C305E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28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USC KDD17 tutorial: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Mining in Unusual Domains with Knowledge Graph Construction, Inference and Search</a:t>
            </a:r>
          </a:p>
          <a:p>
            <a:r>
              <a:rPr lang="en-US" dirty="0">
                <a:hlinkClick r:id="rId3"/>
              </a:rPr>
              <a:t>https://usc-isi-i2.github.io/KDD17/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26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4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3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Grey Statement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281309" y="242951"/>
            <a:ext cx="6903600" cy="46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400" b="1">
                <a:solidFill>
                  <a:schemeClr val="bg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73" name="Shape 73"/>
          <p:cNvSpPr txBox="1"/>
          <p:nvPr/>
        </p:nvSpPr>
        <p:spPr>
          <a:xfrm>
            <a:off x="92792" y="4823705"/>
            <a:ext cx="406500" cy="265800"/>
          </a:xfrm>
          <a:prstGeom prst="rect">
            <a:avLst/>
          </a:prstGeom>
          <a:noFill/>
          <a:ln>
            <a:noFill/>
          </a:ln>
        </p:spPr>
        <p:txBody>
          <a:bodyPr lIns="91450" tIns="91450" rIns="91450" bIns="9145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fld id="{00000000-1234-1234-1234-123412341234}" type="slidenum">
              <a:rPr lang="en" sz="80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Roboto Condensed"/>
              </a:rPr>
              <a:pPr lvl="0" algn="ctr" rtl="0">
                <a:spcBef>
                  <a:spcPts val="0"/>
                </a:spcBef>
                <a:buClr>
                  <a:schemeClr val="dk1"/>
                </a:buClr>
                <a:buSzPct val="137500"/>
                <a:buFont typeface="Arial"/>
                <a:buNone/>
              </a:pPr>
              <a:t>‹#›</a:t>
            </a:fld>
            <a:endParaRPr lang="en" sz="8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  <a:sym typeface="Roboto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44799-688F-5348-9634-672D6A8A8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261" y="4734725"/>
            <a:ext cx="858741" cy="4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03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8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g.uber.com/uber-eats-query-understandin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eng.uber.com/uber-eats-query-understandin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g.uber.com/uber-eats-query-understandin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g.uber.com/uber-eats-query-understandin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g.uber.com/uber-eats-query-understandin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dd2018tutorialt39.azurewebsites.net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6</a:t>
            </a:r>
            <a:br>
              <a:rPr lang="en" sz="3200" dirty="0"/>
            </a:br>
            <a:r>
              <a:rPr lang="en" sz="3200" dirty="0"/>
              <a:t>Lexical databases and knowledge graphs</a:t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use cases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39CCA2-5AFF-2544-BE43-8A20F08E6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13"/>
            <a:ext cx="9144000" cy="44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99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54E3989-E655-4F42-B288-7BA1EA5D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6922" y="-131826"/>
            <a:ext cx="5275897" cy="398560"/>
          </a:xfrm>
        </p:spPr>
        <p:txBody>
          <a:bodyPr>
            <a:noAutofit/>
          </a:bodyPr>
          <a:lstStyle/>
          <a:p>
            <a:pPr algn="ctr"/>
            <a:r>
              <a:rPr lang="en" sz="2700" dirty="0">
                <a:solidFill>
                  <a:schemeClr val="accent2"/>
                </a:solidFill>
              </a:rPr>
              <a:t>Knowledge Graph challenges</a:t>
            </a:r>
            <a:endParaRPr lang="en-US" sz="2700" dirty="0">
              <a:solidFill>
                <a:schemeClr val="accent2"/>
              </a:solidFill>
            </a:endParaRPr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080A5D5D-F855-B445-8DB0-870AFD71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325" y="503498"/>
            <a:ext cx="4736195" cy="437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91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12793"/>
            <a:ext cx="8520600" cy="4192113"/>
          </a:xfrm>
        </p:spPr>
        <p:txBody>
          <a:bodyPr/>
          <a:lstStyle/>
          <a:p>
            <a:r>
              <a:rPr lang="en-US" sz="2000" dirty="0"/>
              <a:t>Help customers find the exact food/restaurant they want - What is the customer looking for?</a:t>
            </a:r>
          </a:p>
          <a:p>
            <a:endParaRPr lang="en-US" sz="2000" dirty="0"/>
          </a:p>
          <a:p>
            <a:r>
              <a:rPr lang="en-US" sz="2000" dirty="0"/>
              <a:t>What is the customers intent with the following queries?</a:t>
            </a:r>
          </a:p>
          <a:p>
            <a:pPr marL="114300" indent="0">
              <a:buNone/>
            </a:pPr>
            <a:r>
              <a:rPr lang="en-US" sz="2000" dirty="0"/>
              <a:t> 	</a:t>
            </a:r>
            <a:r>
              <a:rPr lang="en-US" sz="2000" b="1" i="1" dirty="0"/>
              <a:t>“bubble tea”, “Asian”, “Indian”, “Hong Kong Grand Buffet”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Customer searches for </a:t>
            </a:r>
            <a:r>
              <a:rPr lang="en-US" sz="2000" b="1" dirty="0"/>
              <a:t>“</a:t>
            </a:r>
            <a:r>
              <a:rPr lang="en-US" sz="2000" b="1" dirty="0" err="1"/>
              <a:t>udon</a:t>
            </a:r>
            <a:r>
              <a:rPr lang="en-US" sz="2000" b="1" dirty="0"/>
              <a:t>”, </a:t>
            </a:r>
            <a:r>
              <a:rPr lang="en-US" sz="2000" dirty="0"/>
              <a:t>but orders </a:t>
            </a:r>
            <a:r>
              <a:rPr lang="en-US" sz="2000" b="1" dirty="0"/>
              <a:t>“soba” </a:t>
            </a:r>
            <a:r>
              <a:rPr lang="en-US" sz="2000" dirty="0"/>
              <a:t>– what insights can you get from this?</a:t>
            </a:r>
          </a:p>
          <a:p>
            <a:endParaRPr lang="en-US" sz="2000" dirty="0"/>
          </a:p>
          <a:p>
            <a:r>
              <a:rPr lang="en-US" sz="2000" dirty="0"/>
              <a:t>User experience: what if the customer is searching for </a:t>
            </a:r>
            <a:r>
              <a:rPr lang="en-US" sz="2000" b="1" dirty="0"/>
              <a:t>“Hong Kong Grand Buffet”</a:t>
            </a:r>
            <a:r>
              <a:rPr lang="en-US" sz="2000" dirty="0"/>
              <a:t> but its not in their delivery area?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346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1D1BC-EC6E-FD4E-B8FB-21F6DD961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9841" y="-370771"/>
            <a:ext cx="10277930" cy="57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5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DEF37B2-8445-9849-9BED-F9AD7101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14" y="465752"/>
            <a:ext cx="4514571" cy="46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6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7265C3E-298C-8E44-B302-D600010A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" y="635508"/>
            <a:ext cx="8382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5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Uber Eats knowledge graph &amp; query understanding</a:t>
            </a:r>
            <a:br>
              <a:rPr lang="en-US" dirty="0"/>
            </a:br>
            <a:r>
              <a:rPr lang="en-US" sz="800" dirty="0">
                <a:hlinkClick r:id="rId2"/>
              </a:rPr>
              <a:t>https://eng.uber.com/uber-eats-query-understanding/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55C714A-6176-CF4C-AD6C-A7124A360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618484"/>
            <a:ext cx="7159976" cy="45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6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518051-3449-254D-A6E4-8B0DA7ED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913"/>
            <a:ext cx="9144000" cy="43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00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5E55D0-3B54-2146-84AB-B6754988E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664" y="687016"/>
            <a:ext cx="6356612" cy="44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7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14" y="529913"/>
            <a:ext cx="8520600" cy="4192113"/>
          </a:xfrm>
        </p:spPr>
        <p:txBody>
          <a:bodyPr/>
          <a:lstStyle/>
          <a:p>
            <a:r>
              <a:rPr lang="en-US" sz="1400" dirty="0"/>
              <a:t>Ingest knowledge from </a:t>
            </a:r>
            <a:r>
              <a:rPr lang="en-US" sz="1400" b="1" dirty="0"/>
              <a:t>structured</a:t>
            </a:r>
            <a:r>
              <a:rPr lang="en-US" sz="1400" dirty="0"/>
              <a:t> and </a:t>
            </a:r>
            <a:r>
              <a:rPr lang="en-US" sz="1400" b="1" dirty="0"/>
              <a:t>unstructured</a:t>
            </a:r>
            <a:r>
              <a:rPr lang="en-US" sz="1400" dirty="0"/>
              <a:t> sources</a:t>
            </a:r>
          </a:p>
          <a:p>
            <a:endParaRPr lang="en-US" sz="1400" dirty="0"/>
          </a:p>
          <a:p>
            <a:r>
              <a:rPr lang="en-US" sz="1400" b="1" dirty="0"/>
              <a:t>Structured</a:t>
            </a:r>
            <a:r>
              <a:rPr lang="en-US" sz="1400" dirty="0"/>
              <a:t> sources: relational databases, data feeds, catalogs, directories et al</a:t>
            </a:r>
          </a:p>
          <a:p>
            <a:endParaRPr lang="en-US" sz="1400" dirty="0"/>
          </a:p>
          <a:p>
            <a:r>
              <a:rPr lang="en-US" sz="1400" b="1" dirty="0"/>
              <a:t>Unstructured</a:t>
            </a:r>
            <a:r>
              <a:rPr lang="en-US" sz="1400" dirty="0"/>
              <a:t> sources: Web pages, news and forums, emails, social media, catalog, speech, images, video</a:t>
            </a:r>
          </a:p>
          <a:p>
            <a:endParaRPr lang="en-US" sz="1400" dirty="0"/>
          </a:p>
          <a:p>
            <a:r>
              <a:rPr lang="en-US" sz="1400" dirty="0"/>
              <a:t>Web pages: extract user-designated data from web resources to structured form</a:t>
            </a:r>
          </a:p>
          <a:p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Rule-based: regular expressions, wrapped programming languages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Tree-based: segment DOM into data regions, then extract with partial alignment</a:t>
            </a:r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dirty="0"/>
              <a:t>Machine Learning based </a:t>
            </a:r>
          </a:p>
        </p:txBody>
      </p:sp>
    </p:spTree>
    <p:extLst>
      <p:ext uri="{BB962C8B-B14F-4D97-AF65-F5344CB8AC3E}">
        <p14:creationId xmlns:p14="http://schemas.microsoft.com/office/powerpoint/2010/main" val="26231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8024-B7D5-4BE6-9E93-E511B11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31784"/>
            <a:ext cx="7886700" cy="994172"/>
          </a:xfrm>
        </p:spPr>
        <p:txBody>
          <a:bodyPr/>
          <a:lstStyle/>
          <a:p>
            <a:r>
              <a:rPr lang="en-US">
                <a:cs typeface="Calibri Light"/>
              </a:rPr>
              <a:t>What is a graph?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2F80-22D5-4626-B749-330A9D182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087" y="720793"/>
            <a:ext cx="5011341" cy="4130538"/>
          </a:xfrm>
        </p:spPr>
        <p:txBody>
          <a:bodyPr spcFirstLastPara="1" vert="horz" wrap="square" lIns="68580" tIns="34290" rIns="68580" bIns="34290" rtlCol="0" anchor="t" anchorCtr="0">
            <a:normAutofit fontScale="92500" lnSpcReduction="10000"/>
          </a:bodyPr>
          <a:lstStyle/>
          <a:p>
            <a:r>
              <a:rPr lang="en-US" dirty="0">
                <a:latin typeface="Calibri"/>
                <a:ea typeface="+mn-lt"/>
                <a:cs typeface="+mn-lt"/>
              </a:rPr>
              <a:t>Graphs are a powerful and versatile data structure that easily allow you to represent relationships between different types of data (nodes). </a:t>
            </a: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latin typeface="Calibri"/>
                <a:ea typeface="+mn-lt"/>
                <a:cs typeface="+mn-lt"/>
              </a:rPr>
              <a:t>There are two main parts of a graph:</a:t>
            </a: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endParaRPr lang="en-US" dirty="0">
              <a:latin typeface="Calibri"/>
              <a:ea typeface="+mn-lt"/>
              <a:cs typeface="+mn-lt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The vertices (nodes) where the data is stored </a:t>
            </a:r>
            <a:r>
              <a:rPr lang="en-US" i="1" dirty="0">
                <a:latin typeface="Calibri"/>
                <a:ea typeface="+mn-lt"/>
                <a:cs typeface="+mn-lt"/>
              </a:rPr>
              <a:t>i.e. the numbers in the image on the left</a:t>
            </a:r>
            <a:endParaRPr lang="en-US" i="1" dirty="0">
              <a:latin typeface="Calibri"/>
              <a:cs typeface="Calibri" panose="020F0502020204030204"/>
            </a:endParaRPr>
          </a:p>
          <a:p>
            <a:endParaRPr lang="en-US" i="1" dirty="0">
              <a:latin typeface="Calibri"/>
              <a:ea typeface="+mn-lt"/>
              <a:cs typeface="+mn-lt"/>
            </a:endParaRPr>
          </a:p>
          <a:p>
            <a:r>
              <a:rPr lang="en-US" dirty="0">
                <a:latin typeface="Calibri"/>
                <a:ea typeface="+mn-lt"/>
                <a:cs typeface="+mn-lt"/>
              </a:rPr>
              <a:t>The edges (connections) which connect the nodes </a:t>
            </a:r>
            <a:r>
              <a:rPr lang="en-US" i="1" dirty="0">
                <a:latin typeface="Calibri"/>
                <a:ea typeface="+mn-lt"/>
                <a:cs typeface="+mn-lt"/>
              </a:rPr>
              <a:t>i.e. the lines between the numbers in the image</a:t>
            </a:r>
            <a:endParaRPr lang="en-US" dirty="0">
              <a:latin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ball, sport, room&#10;&#10;Description automatically generated">
            <a:extLst>
              <a:ext uri="{FF2B5EF4-FFF2-40B4-BE49-F238E27FC236}">
                <a16:creationId xmlns:a16="http://schemas.microsoft.com/office/drawing/2014/main" id="{2F937B4D-FCE1-4309-BA41-71C4994B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72" y="1608814"/>
            <a:ext cx="3325415" cy="219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50CB8B-6457-CE48-8273-013E9955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0599"/>
            <a:ext cx="9144000" cy="43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7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 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1600" b="1" dirty="0"/>
              <a:t>Domain discovery</a:t>
            </a:r>
            <a:r>
              <a:rPr lang="en-US" sz="1600" dirty="0"/>
              <a:t>: identifying relevant sites, datasets and pages</a:t>
            </a:r>
          </a:p>
          <a:p>
            <a:endParaRPr lang="en-US" sz="1600" dirty="0"/>
          </a:p>
          <a:p>
            <a:r>
              <a:rPr lang="en-US" sz="1600" b="1" dirty="0"/>
              <a:t>Crawling</a:t>
            </a:r>
            <a:r>
              <a:rPr lang="en-US" sz="1600" dirty="0"/>
              <a:t>: building models of relevant content, identifying new content, overcoming anti-crawling measures</a:t>
            </a:r>
          </a:p>
          <a:p>
            <a:endParaRPr lang="en-US" sz="1600" dirty="0"/>
          </a:p>
          <a:p>
            <a:r>
              <a:rPr lang="en-US" sz="1600" dirty="0"/>
              <a:t>Crawling tools:</a:t>
            </a:r>
          </a:p>
          <a:p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Apache </a:t>
            </a:r>
            <a:r>
              <a:rPr lang="en-US" sz="1600" dirty="0" err="1"/>
              <a:t>Nutch</a:t>
            </a:r>
            <a:r>
              <a:rPr lang="en-US" sz="1600" dirty="0"/>
              <a:t> (highly scalable web crawler)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/>
              <a:t>Deep Dive (adaptive crawler – reinforcement learning to learn which links to follow)</a:t>
            </a:r>
          </a:p>
          <a:p>
            <a:pPr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dirty="0" err="1"/>
              <a:t>ScrapingHub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955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Dimensions of Information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1600" dirty="0"/>
              <a:t>Document features, Scope, pattern complexity, Relevance</a:t>
            </a:r>
          </a:p>
          <a:p>
            <a:endParaRPr lang="en-US" sz="1600" dirty="0"/>
          </a:p>
          <a:p>
            <a:r>
              <a:rPr lang="en-US" sz="1600" b="1" dirty="0"/>
              <a:t>DOCUMENT FEATURES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605E3-E5BF-B149-9AE9-5FAC83EC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26399"/>
            <a:ext cx="7386762" cy="33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30816"/>
            <a:ext cx="8520600" cy="572700"/>
          </a:xfrm>
        </p:spPr>
        <p:txBody>
          <a:bodyPr/>
          <a:lstStyle/>
          <a:p>
            <a:r>
              <a:rPr lang="en-US" dirty="0"/>
              <a:t>Dimensions of Information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475693"/>
            <a:ext cx="8520600" cy="4192113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1" dirty="0"/>
              <a:t>Scope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E01400D-D3A0-714C-884F-860B0C3B7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0008"/>
            <a:ext cx="4336562" cy="203949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D543A8-9C09-E549-BAB9-79B4E56F6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08" y="961324"/>
            <a:ext cx="3719492" cy="1858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2E3D2D-0C9E-374A-84CC-B7627E1BCFE9}"/>
              </a:ext>
            </a:extLst>
          </p:cNvPr>
          <p:cNvSpPr txBox="1"/>
          <p:nvPr/>
        </p:nvSpPr>
        <p:spPr>
          <a:xfrm>
            <a:off x="6188628" y="472231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Pattern Complexity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1F4D0D-878C-3745-B0DA-E2878CD03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17" y="2819498"/>
            <a:ext cx="7064734" cy="21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3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dirty="0"/>
              <a:t>Information Extraction Technologies</a:t>
            </a:r>
          </a:p>
        </p:txBody>
      </p:sp>
      <p:pic>
        <p:nvPicPr>
          <p:cNvPr id="5" name="Picture 4" descr="A picture containing cabinet, white, standing&#10;&#10;Description automatically generated">
            <a:extLst>
              <a:ext uri="{FF2B5EF4-FFF2-40B4-BE49-F238E27FC236}">
                <a16:creationId xmlns:a16="http://schemas.microsoft.com/office/drawing/2014/main" id="{55766FC9-8C61-0F47-873D-FFC6905D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3715"/>
            <a:ext cx="9144000" cy="3616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2786B-3FD2-CB49-85A0-2C30289DEC28}"/>
              </a:ext>
            </a:extLst>
          </p:cNvPr>
          <p:cNvSpPr txBox="1"/>
          <p:nvPr/>
        </p:nvSpPr>
        <p:spPr>
          <a:xfrm>
            <a:off x="311700" y="4716379"/>
            <a:ext cx="7109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precision when showing extractions to users, and high recall when ranking results </a:t>
            </a:r>
          </a:p>
        </p:txBody>
      </p:sp>
    </p:spTree>
    <p:extLst>
      <p:ext uri="{BB962C8B-B14F-4D97-AF65-F5344CB8AC3E}">
        <p14:creationId xmlns:p14="http://schemas.microsoft.com/office/powerpoint/2010/main" val="608389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Glossary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633280"/>
            <a:ext cx="8520600" cy="4192113"/>
          </a:xfrm>
        </p:spPr>
        <p:txBody>
          <a:bodyPr/>
          <a:lstStyle/>
          <a:p>
            <a:r>
              <a:rPr lang="en-US" sz="2200" b="1" dirty="0"/>
              <a:t>List of words and phrases to extract</a:t>
            </a:r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Challenges: 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Ambiguity: Charlotte is a name of a person and a city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Colloquial expressions: “EU Broadband, Inc.”, vs “EU Broadband”</a:t>
            </a:r>
          </a:p>
          <a:p>
            <a:endParaRPr lang="en-US" sz="2200" dirty="0"/>
          </a:p>
          <a:p>
            <a:r>
              <a:rPr lang="en-US" sz="2200" b="1" dirty="0"/>
              <a:t>Research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pPr>
              <a:buFont typeface="+mj-lt"/>
              <a:buAutoNum type="arabicPeriod"/>
            </a:pPr>
            <a:r>
              <a:rPr lang="en-US" sz="2200" dirty="0"/>
              <a:t>Improving precision of glossary extractions</a:t>
            </a:r>
          </a:p>
          <a:p>
            <a:pPr>
              <a:buFont typeface="+mj-lt"/>
              <a:buAutoNum type="arabicPeriod"/>
            </a:pPr>
            <a:r>
              <a:rPr lang="en-US" sz="2200" dirty="0"/>
              <a:t>Extending glossaries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986278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Extraction using Regular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889954"/>
            <a:ext cx="8520600" cy="4192113"/>
          </a:xfrm>
        </p:spPr>
        <p:txBody>
          <a:bodyPr/>
          <a:lstStyle/>
          <a:p>
            <a:r>
              <a:rPr lang="en-US" sz="2200" b="1" dirty="0"/>
              <a:t>Too difficult for non-</a:t>
            </a:r>
            <a:r>
              <a:rPr lang="en-US" sz="2200" b="1" dirty="0" err="1"/>
              <a:t>programmars</a:t>
            </a:r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3C8AD7F6-852F-1644-B68E-5E5AE4A66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01022"/>
            <a:ext cx="8601712" cy="126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8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NLP rule—based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705470"/>
            <a:ext cx="8520600" cy="4192113"/>
          </a:xfrm>
        </p:spPr>
        <p:txBody>
          <a:bodyPr/>
          <a:lstStyle/>
          <a:p>
            <a:r>
              <a:rPr lang="en-US" sz="2200" b="1" dirty="0"/>
              <a:t>Tokenization for unusual domains : </a:t>
            </a:r>
          </a:p>
          <a:p>
            <a:pPr marL="114300" indent="0">
              <a:buNone/>
            </a:pPr>
            <a:r>
              <a:rPr lang="en-US" sz="1600" dirty="0"/>
              <a:t>tokenize on white-space, punctuation and emojis.</a:t>
            </a:r>
          </a:p>
          <a:p>
            <a:endParaRPr lang="en-US" sz="2200" b="1" dirty="0"/>
          </a:p>
          <a:p>
            <a:r>
              <a:rPr lang="en-US" sz="2200" b="1" dirty="0"/>
              <a:t>Token properties: 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Literal, POS, lemma, in/out of vocabulary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Dependency parsing relationships (advanced)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Type (alphanumeric, alphabetic, numeric)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Shape (pattern of digits and characters), capitalization, prefix and suffix</a:t>
            </a:r>
          </a:p>
          <a:p>
            <a:endParaRPr lang="en-US" sz="2200" b="1" dirty="0"/>
          </a:p>
          <a:p>
            <a:r>
              <a:rPr lang="en-US" sz="2200" b="1" dirty="0"/>
              <a:t>Pattern</a:t>
            </a:r>
          </a:p>
          <a:p>
            <a:pPr marL="114300" indent="0">
              <a:buNone/>
            </a:pPr>
            <a:r>
              <a:rPr lang="en-US" sz="1600" dirty="0"/>
              <a:t>Sequence of required/optional tokens, positive and negative patterns</a:t>
            </a:r>
          </a:p>
          <a:p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</p:spTree>
    <p:extLst>
      <p:ext uri="{BB962C8B-B14F-4D97-AF65-F5344CB8AC3E}">
        <p14:creationId xmlns:p14="http://schemas.microsoft.com/office/powerpoint/2010/main" val="383615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Named-Entity Recognizers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2" y="705470"/>
            <a:ext cx="8520600" cy="4500193"/>
          </a:xfrm>
        </p:spPr>
        <p:txBody>
          <a:bodyPr/>
          <a:lstStyle/>
          <a:p>
            <a:r>
              <a:rPr lang="en-US" sz="2200" b="1" dirty="0"/>
              <a:t>Machine Learning models (CRFs, bi-LSTM-CRF): </a:t>
            </a:r>
          </a:p>
          <a:p>
            <a:pPr marL="114300" indent="0">
              <a:buNone/>
            </a:pPr>
            <a:r>
              <a:rPr lang="en-US" sz="1600" dirty="0"/>
              <a:t>People, places, organizations, et al</a:t>
            </a:r>
          </a:p>
          <a:p>
            <a:endParaRPr lang="en-US" sz="2200" b="1" dirty="0"/>
          </a:p>
          <a:p>
            <a:r>
              <a:rPr lang="en-US" sz="2200" b="1" dirty="0" err="1"/>
              <a:t>SpaCy</a:t>
            </a:r>
            <a:r>
              <a:rPr lang="en-US" sz="2200" b="1" dirty="0"/>
              <a:t>: </a:t>
            </a:r>
          </a:p>
          <a:p>
            <a:pPr marL="114300" indent="0">
              <a:buNone/>
            </a:pPr>
            <a:r>
              <a:rPr lang="en-US" sz="2200" b="1" dirty="0"/>
              <a:t>    </a:t>
            </a:r>
            <a:r>
              <a:rPr lang="en-US" sz="1400" dirty="0"/>
              <a:t>Complete NLP toolkit, Python (</a:t>
            </a:r>
            <a:r>
              <a:rPr lang="en-US" sz="1400" dirty="0" err="1"/>
              <a:t>Cython</a:t>
            </a:r>
            <a:r>
              <a:rPr lang="en-US" sz="1400" dirty="0"/>
              <a:t>), MIT License</a:t>
            </a:r>
          </a:p>
          <a:p>
            <a:pPr marL="114300" indent="0">
              <a:buNone/>
            </a:pPr>
            <a:endParaRPr lang="en-US" sz="2200" b="1" dirty="0"/>
          </a:p>
          <a:p>
            <a:r>
              <a:rPr lang="en-US" sz="2200" b="1" dirty="0"/>
              <a:t>Stanford NER:</a:t>
            </a:r>
          </a:p>
          <a:p>
            <a:pPr marL="114300" indent="0">
              <a:buNone/>
            </a:pPr>
            <a:r>
              <a:rPr lang="en-US" sz="1600" dirty="0"/>
              <a:t>      part of Stanford’s NLP software library, Java, GNU license</a:t>
            </a:r>
          </a:p>
          <a:p>
            <a:pPr marL="114300" indent="0">
              <a:buNone/>
            </a:pPr>
            <a:endParaRPr lang="en-US" sz="1600" b="1" dirty="0"/>
          </a:p>
          <a:p>
            <a:r>
              <a:rPr lang="en-US" sz="2200" b="1" dirty="0" err="1"/>
              <a:t>Zalando</a:t>
            </a:r>
            <a:r>
              <a:rPr lang="en-US" sz="2200" b="1" dirty="0"/>
              <a:t> Research: Flair NLP</a:t>
            </a:r>
          </a:p>
          <a:p>
            <a:endParaRPr lang="en-US" sz="2200" b="1" dirty="0"/>
          </a:p>
          <a:p>
            <a:r>
              <a:rPr lang="en-US" sz="2200" b="1" dirty="0"/>
              <a:t>Facebook </a:t>
            </a:r>
            <a:r>
              <a:rPr lang="en-US" sz="2200" b="1" dirty="0" err="1"/>
              <a:t>PyText</a:t>
            </a:r>
            <a:endParaRPr lang="en-US" sz="2200" b="1" dirty="0"/>
          </a:p>
          <a:p>
            <a:pPr marL="114300" indent="0">
              <a:buNone/>
            </a:pPr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Brittle and difficult to adapt to some domains: </a:t>
            </a:r>
          </a:p>
          <a:p>
            <a:pPr marL="114300" indent="0">
              <a:buNone/>
            </a:pPr>
            <a:r>
              <a:rPr lang="en-US" sz="2200" b="1" dirty="0"/>
              <a:t>     </a:t>
            </a:r>
            <a:r>
              <a:rPr lang="en-US" sz="2000" dirty="0"/>
              <a:t>Unusual nomenclature and short-hands</a:t>
            </a:r>
          </a:p>
        </p:txBody>
      </p:sp>
    </p:spTree>
    <p:extLst>
      <p:ext uri="{BB962C8B-B14F-4D97-AF65-F5344CB8AC3E}">
        <p14:creationId xmlns:p14="http://schemas.microsoft.com/office/powerpoint/2010/main" val="1711922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34EA-9169-4305-96A5-BD1A712D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1937"/>
            <a:ext cx="7886700" cy="727994"/>
          </a:xfrm>
        </p:spPr>
        <p:txBody>
          <a:bodyPr/>
          <a:lstStyle/>
          <a:p>
            <a:r>
              <a:rPr lang="en-US" dirty="0">
                <a:cs typeface="Calibri Light"/>
              </a:rPr>
              <a:t>Relational Databases vs Knowledge 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AE90-1246-4D66-AC10-B84708F42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20" y="884447"/>
            <a:ext cx="7886700" cy="4090416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Schemas store different tables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Tables have a set of columns and rows and each row is an observation</a:t>
            </a:r>
            <a:endParaRPr lang="en-US" dirty="0">
              <a:cs typeface="Calibri" panose="020F0502020204030204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There is a relationship between tables.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  Data in tables is more important than the relationships between tables. 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Local restaurant chain DB: </a:t>
            </a:r>
          </a:p>
          <a:p>
            <a:r>
              <a:rPr lang="en-US" dirty="0">
                <a:ea typeface="+mn-lt"/>
                <a:cs typeface="+mn-lt"/>
              </a:rPr>
              <a:t>Table 1: customer information in one database table</a:t>
            </a:r>
          </a:p>
          <a:p>
            <a:r>
              <a:rPr lang="en-US" dirty="0">
                <a:ea typeface="+mn-lt"/>
                <a:cs typeface="+mn-lt"/>
              </a:rPr>
              <a:t>Table 2: items for sale</a:t>
            </a:r>
          </a:p>
          <a:p>
            <a:r>
              <a:rPr lang="en-US" dirty="0">
                <a:ea typeface="+mn-lt"/>
                <a:cs typeface="+mn-lt"/>
              </a:rPr>
              <a:t>Table 3: sales transactions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843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0F5B-CB69-4A58-B07C-090A18127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74" y="105363"/>
            <a:ext cx="8815387" cy="5031887"/>
          </a:xfrm>
        </p:spPr>
        <p:txBody>
          <a:bodyPr spcFirstLastPara="1" vert="horz" wrap="square" lIns="68580" tIns="34290" rIns="68580" bIns="34290" rtlCol="0" anchor="t" anchorCtr="0">
            <a:normAutofit fontScale="92500" lnSpcReduction="10000"/>
          </a:bodyPr>
          <a:lstStyle/>
          <a:p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"John buys a lot of Pepsi, Jack is married to Valerie and buys different drinks." </a:t>
            </a:r>
          </a:p>
          <a:p>
            <a:r>
              <a:rPr lang="en-US" dirty="0">
                <a:ea typeface="+mn-lt"/>
                <a:cs typeface="+mn-lt"/>
              </a:rPr>
              <a:t> Can see the relationships in the data without having to make a hypothesis and testing it.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RDBs: highly-structured data in tables with pre-determined columns and rows, </a:t>
            </a:r>
          </a:p>
          <a:p>
            <a:r>
              <a:rPr lang="en-US" dirty="0">
                <a:ea typeface="+mn-lt"/>
                <a:cs typeface="+mn-lt"/>
              </a:rPr>
              <a:t>Graphs: are not rigid in their organization and structure, can map multiple types of relational and complex data. </a:t>
            </a:r>
            <a:endParaRPr lang="en-US" dirty="0"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F3450E1-E389-4AFF-9305-6C0637CF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3" y="1465"/>
            <a:ext cx="7495579" cy="30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Lexical Knowledge 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9BC01-AC53-E140-ADD0-85E9C43E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7914" y="529913"/>
            <a:ext cx="8520600" cy="4192113"/>
          </a:xfrm>
        </p:spPr>
        <p:txBody>
          <a:bodyPr/>
          <a:lstStyle/>
          <a:p>
            <a:r>
              <a:rPr lang="en-US" sz="1400" dirty="0"/>
              <a:t>Organize words into senses </a:t>
            </a:r>
          </a:p>
          <a:p>
            <a:endParaRPr lang="en-US" sz="1400" dirty="0"/>
          </a:p>
          <a:p>
            <a:r>
              <a:rPr lang="en-US" sz="1400" dirty="0"/>
              <a:t>Link those senses via relations such as :</a:t>
            </a:r>
          </a:p>
          <a:p>
            <a:endParaRPr lang="en-US" sz="1400" dirty="0"/>
          </a:p>
          <a:p>
            <a:r>
              <a:rPr lang="en-US" sz="1400" b="1" dirty="0"/>
              <a:t>Synonym/antonym: </a:t>
            </a:r>
            <a:r>
              <a:rPr lang="en-US" sz="1400" dirty="0"/>
              <a:t>a word or phrase that means exactly or nearly the same as another word or phrase in the same language.</a:t>
            </a:r>
            <a:endParaRPr lang="en-US" sz="1400" b="1" dirty="0"/>
          </a:p>
          <a:p>
            <a:pPr marL="114300" indent="0">
              <a:buNone/>
            </a:pPr>
            <a:r>
              <a:rPr lang="en-US" sz="1400" dirty="0"/>
              <a:t>      E.g., </a:t>
            </a:r>
            <a:r>
              <a:rPr lang="en-US" sz="1400" b="1" dirty="0"/>
              <a:t>USA, America</a:t>
            </a:r>
          </a:p>
          <a:p>
            <a:endParaRPr lang="en-US" sz="1400" dirty="0"/>
          </a:p>
          <a:p>
            <a:r>
              <a:rPr lang="en-US" sz="1400" b="1" dirty="0"/>
              <a:t>Hyponym/hypernym: </a:t>
            </a:r>
            <a:r>
              <a:rPr lang="en-US" sz="1400" dirty="0"/>
              <a:t>Hyponymy shows the relationship between a generic term (hypernym) and a specific instance of it (hyponym).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sz="1400" b="1" dirty="0" err="1"/>
              <a:t>Holonym</a:t>
            </a:r>
            <a:r>
              <a:rPr lang="en-US" sz="1400" b="1" dirty="0"/>
              <a:t>/meronym (whole-part): </a:t>
            </a:r>
          </a:p>
          <a:p>
            <a:pPr marL="114300" indent="0">
              <a:buNone/>
            </a:pPr>
            <a:r>
              <a:rPr lang="en-US" sz="1400" b="1" dirty="0"/>
              <a:t>       </a:t>
            </a:r>
            <a:r>
              <a:rPr lang="en-US" sz="1400" dirty="0"/>
              <a:t>the relationship between a term denoting the whole and a term </a:t>
            </a:r>
          </a:p>
          <a:p>
            <a:pPr marL="114300" indent="0">
              <a:buNone/>
            </a:pPr>
            <a:r>
              <a:rPr lang="en-US" sz="1400" dirty="0"/>
              <a:t>       denoting a part of, or a member of, the whole.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400" dirty="0"/>
              <a:t>        E.g., Tree </a:t>
            </a:r>
            <a:r>
              <a:rPr lang="en-US" sz="1400" dirty="0">
                <a:sym typeface="Wingdings" pitchFamily="2" charset="2"/>
              </a:rPr>
              <a:t> bark, trunk, limb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67935-CE36-614F-9A5A-65067776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955" y="2890881"/>
            <a:ext cx="2648892" cy="10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16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WordNet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67BA845-4F4A-EE4E-BB21-AD73BAFC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2" y="765593"/>
            <a:ext cx="7092895" cy="41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5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54E3989-E655-4F42-B288-7BA1EA5D1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8715"/>
            <a:ext cx="5275897" cy="398560"/>
          </a:xfrm>
        </p:spPr>
        <p:txBody>
          <a:bodyPr>
            <a:noAutofit/>
          </a:bodyPr>
          <a:lstStyle/>
          <a:p>
            <a:pPr algn="ctr"/>
            <a:r>
              <a:rPr lang="en" sz="2700" dirty="0">
                <a:solidFill>
                  <a:schemeClr val="accent2"/>
                </a:solidFill>
              </a:rPr>
              <a:t>Taxonomies and Ontologies</a:t>
            </a:r>
            <a:endParaRPr lang="en-US" sz="27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43921-948B-324E-A202-214B5A4A46BE}"/>
              </a:ext>
            </a:extLst>
          </p:cNvPr>
          <p:cNvSpPr txBox="1"/>
          <p:nvPr/>
        </p:nvSpPr>
        <p:spPr>
          <a:xfrm>
            <a:off x="590310" y="920980"/>
            <a:ext cx="3819646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Taxonomy</a:t>
            </a:r>
          </a:p>
          <a:p>
            <a:endParaRPr lang="en-US" sz="1050" dirty="0"/>
          </a:p>
          <a:p>
            <a:r>
              <a:rPr lang="en-US" sz="1800" b="1" dirty="0"/>
              <a:t>Hierarchical organization of entities.</a:t>
            </a:r>
          </a:p>
          <a:p>
            <a:r>
              <a:rPr lang="en-US" sz="1800" b="1" dirty="0"/>
              <a:t>Parent-child “is-a” relationships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981ECE-DEA1-9649-A9A0-328B7134FB7E}"/>
              </a:ext>
            </a:extLst>
          </p:cNvPr>
          <p:cNvSpPr txBox="1"/>
          <p:nvPr/>
        </p:nvSpPr>
        <p:spPr>
          <a:xfrm>
            <a:off x="4858661" y="930455"/>
            <a:ext cx="451002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2"/>
                </a:solidFill>
              </a:rPr>
              <a:t>Ontology</a:t>
            </a:r>
          </a:p>
          <a:p>
            <a:endParaRPr lang="en-US" sz="1800" dirty="0"/>
          </a:p>
          <a:p>
            <a:r>
              <a:rPr lang="en-US" sz="1500" b="1" dirty="0"/>
              <a:t>Arbitrary complex relationships between entities. </a:t>
            </a:r>
          </a:p>
          <a:p>
            <a:r>
              <a:rPr lang="en-US" sz="1500" b="1" dirty="0"/>
              <a:t>Is-a, has-a, uses-a .. non-hierarchical relationships</a:t>
            </a:r>
          </a:p>
          <a:p>
            <a:endParaRPr lang="en-US" sz="1500" dirty="0"/>
          </a:p>
          <a:p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D7441-3EE3-9146-9B84-7DB8D7C27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58" y="2474095"/>
            <a:ext cx="4128968" cy="2642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FACAB0-878C-9645-BE47-BDFD8BCA9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9" y="2266950"/>
            <a:ext cx="36766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8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graphs </a:t>
            </a:r>
            <a:r>
              <a:rPr lang="en-US" sz="800" dirty="0"/>
              <a:t>KDD-2018 tutorial </a:t>
            </a:r>
            <a:r>
              <a:rPr lang="en-US" sz="800" dirty="0">
                <a:hlinkClick r:id="rId2"/>
              </a:rPr>
              <a:t>https://kdd2018tutorialt39.azurewebsites.net/</a:t>
            </a:r>
            <a:endParaRPr lang="en-US" sz="8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17133A7-A90A-A245-8D0C-A874BF23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1192"/>
            <a:ext cx="9144000" cy="44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1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E815-2C5B-0543-83E2-5734546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2787"/>
            <a:ext cx="8520600" cy="572700"/>
          </a:xfrm>
        </p:spPr>
        <p:txBody>
          <a:bodyPr/>
          <a:lstStyle/>
          <a:p>
            <a:r>
              <a:rPr lang="en-US" dirty="0"/>
              <a:t>Knowledge graphs in industry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1A685D08-A2B9-FE42-8A04-004411E0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612"/>
            <a:ext cx="3126933" cy="206162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6BBB660-F44B-5041-A1A6-9F3016D89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26" y="802613"/>
            <a:ext cx="3782873" cy="188317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C03F890-D77A-224D-B25A-857711AAA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076" y="2984905"/>
            <a:ext cx="3307722" cy="1918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052CE-D96F-C840-86F2-338F1AB7F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984905"/>
            <a:ext cx="4831520" cy="191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00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17392</TotalTime>
  <Words>1050</Words>
  <Application>Microsoft Macintosh PowerPoint</Application>
  <PresentationFormat>On-screen Show (16:9)</PresentationFormat>
  <Paragraphs>190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Roboto Condensed</vt:lpstr>
      <vt:lpstr>Simple Light</vt:lpstr>
      <vt:lpstr>Natural Language Processing Unit 6 Lexical databases and knowledge graphs </vt:lpstr>
      <vt:lpstr>What is a graph?</vt:lpstr>
      <vt:lpstr>Relational Databases vs Knowledge Graphs</vt:lpstr>
      <vt:lpstr>PowerPoint Presentation</vt:lpstr>
      <vt:lpstr>Lexical Knowledge Bases</vt:lpstr>
      <vt:lpstr>WordNet</vt:lpstr>
      <vt:lpstr>PowerPoint Presentation</vt:lpstr>
      <vt:lpstr>Knowledge graphs KDD-2018 tutorial https://kdd2018tutorialt39.azurewebsites.net/</vt:lpstr>
      <vt:lpstr>Knowledge graphs in industry</vt:lpstr>
      <vt:lpstr>Knowledge Graph use cases </vt:lpstr>
      <vt:lpstr>PowerPoint Presentation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Uber Eats knowledge graph &amp; query understanding https://eng.uber.com/uber-eats-query-understanding/ </vt:lpstr>
      <vt:lpstr>Knowledge Graph Construction </vt:lpstr>
      <vt:lpstr>Knowledge Graph Construction </vt:lpstr>
      <vt:lpstr>Knowledge Graph Construction</vt:lpstr>
      <vt:lpstr>Knowledge Graph Construction</vt:lpstr>
      <vt:lpstr>Knowledge Graph Construction</vt:lpstr>
      <vt:lpstr>Dimensions of Information Extraction</vt:lpstr>
      <vt:lpstr>Dimensions of Information Extraction</vt:lpstr>
      <vt:lpstr>Information Extraction Technologies</vt:lpstr>
      <vt:lpstr>Glossary Extraction</vt:lpstr>
      <vt:lpstr>Extraction using Regular Expressions</vt:lpstr>
      <vt:lpstr>NLP rule—based extraction</vt:lpstr>
      <vt:lpstr>Named-Entity Recognizers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231</cp:revision>
  <dcterms:modified xsi:type="dcterms:W3CDTF">2021-06-01T19:41:19Z</dcterms:modified>
</cp:coreProperties>
</file>